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Roboto Thin"/>
      <p:regular r:id="rId37"/>
      <p:bold r:id="rId38"/>
      <p:italic r:id="rId39"/>
      <p:boldItalic r:id="rId40"/>
    </p:embeddedFont>
    <p:embeddedFont>
      <p:font typeface="Roboto Black"/>
      <p:bold r:id="rId41"/>
      <p:boldItalic r:id="rId42"/>
    </p:embeddedFont>
    <p:embeddedFont>
      <p:font typeface="Roboto Medium"/>
      <p:regular r:id="rId43"/>
      <p:bold r:id="rId44"/>
      <p:italic r:id="rId45"/>
      <p:boldItalic r:id="rId46"/>
    </p:embeddedFont>
    <p:embeddedFont>
      <p:font typeface="Roboto"/>
      <p:regular r:id="rId47"/>
      <p:bold r:id="rId48"/>
      <p:italic r:id="rId49"/>
      <p:boldItalic r:id="rId50"/>
    </p:embeddedFont>
    <p:embeddedFont>
      <p:font typeface="Roboto Light"/>
      <p:regular r:id="rId51"/>
      <p:bold r:id="rId52"/>
      <p:italic r:id="rId53"/>
      <p:boldItalic r:id="rId54"/>
    </p:embeddedFont>
    <p:embeddedFont>
      <p:font typeface="Roboto Mono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CE7C442-2A37-416A-9602-671A31576652}">
  <a:tblStyle styleId="{7CE7C442-2A37-416A-9602-671A315766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Thin-boldItalic.fntdata"/><Relationship Id="rId42" Type="http://schemas.openxmlformats.org/officeDocument/2006/relationships/font" Target="fonts/RobotoBlack-boldItalic.fntdata"/><Relationship Id="rId41" Type="http://schemas.openxmlformats.org/officeDocument/2006/relationships/font" Target="fonts/RobotoBlack-bold.fntdata"/><Relationship Id="rId44" Type="http://schemas.openxmlformats.org/officeDocument/2006/relationships/font" Target="fonts/RobotoMedium-bold.fntdata"/><Relationship Id="rId43" Type="http://schemas.openxmlformats.org/officeDocument/2006/relationships/font" Target="fonts/RobotoMedium-regular.fntdata"/><Relationship Id="rId46" Type="http://schemas.openxmlformats.org/officeDocument/2006/relationships/font" Target="fonts/RobotoMedium-boldItalic.fntdata"/><Relationship Id="rId45" Type="http://schemas.openxmlformats.org/officeDocument/2006/relationships/font" Target="fonts/Roboto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-bold.fntdata"/><Relationship Id="rId47" Type="http://schemas.openxmlformats.org/officeDocument/2006/relationships/font" Target="fonts/Roboto-regular.fntdata"/><Relationship Id="rId49" Type="http://schemas.openxmlformats.org/officeDocument/2006/relationships/font" Target="fonts/Robo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font" Target="fonts/RobotoThin-regular.fntdata"/><Relationship Id="rId36" Type="http://schemas.openxmlformats.org/officeDocument/2006/relationships/slide" Target="slides/slide30.xml"/><Relationship Id="rId39" Type="http://schemas.openxmlformats.org/officeDocument/2006/relationships/font" Target="fonts/RobotoThin-italic.fntdata"/><Relationship Id="rId38" Type="http://schemas.openxmlformats.org/officeDocument/2006/relationships/font" Target="fonts/RobotoThin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Light-regular.fntdata"/><Relationship Id="rId50" Type="http://schemas.openxmlformats.org/officeDocument/2006/relationships/font" Target="fonts/Roboto-boldItalic.fntdata"/><Relationship Id="rId53" Type="http://schemas.openxmlformats.org/officeDocument/2006/relationships/font" Target="fonts/RobotoLight-italic.fntdata"/><Relationship Id="rId52" Type="http://schemas.openxmlformats.org/officeDocument/2006/relationships/font" Target="fonts/RobotoLight-bold.fntdata"/><Relationship Id="rId11" Type="http://schemas.openxmlformats.org/officeDocument/2006/relationships/slide" Target="slides/slide5.xml"/><Relationship Id="rId55" Type="http://schemas.openxmlformats.org/officeDocument/2006/relationships/font" Target="fonts/RobotoMono-regular.fntdata"/><Relationship Id="rId10" Type="http://schemas.openxmlformats.org/officeDocument/2006/relationships/slide" Target="slides/slide4.xml"/><Relationship Id="rId54" Type="http://schemas.openxmlformats.org/officeDocument/2006/relationships/font" Target="fonts/RobotoLight-boldItalic.fntdata"/><Relationship Id="rId13" Type="http://schemas.openxmlformats.org/officeDocument/2006/relationships/slide" Target="slides/slide7.xml"/><Relationship Id="rId57" Type="http://schemas.openxmlformats.org/officeDocument/2006/relationships/font" Target="fonts/RobotoMono-italic.fntdata"/><Relationship Id="rId12" Type="http://schemas.openxmlformats.org/officeDocument/2006/relationships/slide" Target="slides/slide6.xml"/><Relationship Id="rId56" Type="http://schemas.openxmlformats.org/officeDocument/2006/relationships/font" Target="fonts/RobotoMono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8" Type="http://schemas.openxmlformats.org/officeDocument/2006/relationships/font" Target="fonts/RobotoMon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e47217c657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e47217c657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e47217c65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e47217c65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e47217c657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e47217c65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e47217c65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e47217c65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e47217c657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e47217c657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e47217c657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e47217c657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e47217c657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e47217c657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1" name="Google Shape;1281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Google Shape;1307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e47217c65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e47217c65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9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5" Type="http://schemas.openxmlformats.org/officeDocument/2006/relationships/image" Target="../media/image3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33.png"/><Relationship Id="rId6" Type="http://schemas.openxmlformats.org/officeDocument/2006/relationships/image" Target="../media/image3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35.png"/><Relationship Id="rId4" Type="http://schemas.openxmlformats.org/officeDocument/2006/relationships/image" Target="../media/image25.png"/><Relationship Id="rId5" Type="http://schemas.openxmlformats.org/officeDocument/2006/relationships/image" Target="../media/image37.png"/><Relationship Id="rId6" Type="http://schemas.openxmlformats.org/officeDocument/2006/relationships/image" Target="../media/image3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4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41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5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50.png"/><Relationship Id="rId4" Type="http://schemas.openxmlformats.org/officeDocument/2006/relationships/image" Target="../media/image46.png"/><Relationship Id="rId5" Type="http://schemas.openxmlformats.org/officeDocument/2006/relationships/image" Target="../media/image5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Relationship Id="rId3" Type="http://schemas.openxmlformats.org/officeDocument/2006/relationships/image" Target="../media/image48.png"/><Relationship Id="rId4" Type="http://schemas.openxmlformats.org/officeDocument/2006/relationships/image" Target="../media/image47.png"/><Relationship Id="rId5" Type="http://schemas.openxmlformats.org/officeDocument/2006/relationships/image" Target="../media/image49.png"/><Relationship Id="rId6" Type="http://schemas.openxmlformats.org/officeDocument/2006/relationships/image" Target="../media/image54.png"/><Relationship Id="rId7" Type="http://schemas.openxmlformats.org/officeDocument/2006/relationships/image" Target="../media/image5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png"/><Relationship Id="rId3" Type="http://schemas.openxmlformats.org/officeDocument/2006/relationships/image" Target="../media/image55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3.png"/><Relationship Id="rId7" Type="http://schemas.openxmlformats.org/officeDocument/2006/relationships/image" Target="../media/image6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7.png"/><Relationship Id="rId3" Type="http://schemas.openxmlformats.org/officeDocument/2006/relationships/image" Target="../media/image66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75.png"/><Relationship Id="rId7" Type="http://schemas.openxmlformats.org/officeDocument/2006/relationships/image" Target="../media/image72.png"/><Relationship Id="rId8" Type="http://schemas.openxmlformats.org/officeDocument/2006/relationships/image" Target="../media/image7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3.png"/><Relationship Id="rId3" Type="http://schemas.openxmlformats.org/officeDocument/2006/relationships/image" Target="../media/image71.png"/><Relationship Id="rId4" Type="http://schemas.openxmlformats.org/officeDocument/2006/relationships/image" Target="../media/image81.png"/><Relationship Id="rId5" Type="http://schemas.openxmlformats.org/officeDocument/2006/relationships/image" Target="../media/image80.png"/><Relationship Id="rId6" Type="http://schemas.openxmlformats.org/officeDocument/2006/relationships/image" Target="../media/image79.png"/><Relationship Id="rId7" Type="http://schemas.openxmlformats.org/officeDocument/2006/relationships/image" Target="../media/image82.png"/><Relationship Id="rId8" Type="http://schemas.openxmlformats.org/officeDocument/2006/relationships/image" Target="../media/image12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69.png"/><Relationship Id="rId4" Type="http://schemas.openxmlformats.org/officeDocument/2006/relationships/image" Target="../media/image74.png"/><Relationship Id="rId5" Type="http://schemas.openxmlformats.org/officeDocument/2006/relationships/image" Target="../media/image77.png"/><Relationship Id="rId6" Type="http://schemas.openxmlformats.org/officeDocument/2006/relationships/image" Target="../media/image7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8.png"/><Relationship Id="rId3" Type="http://schemas.openxmlformats.org/officeDocument/2006/relationships/image" Target="../media/image84.png"/><Relationship Id="rId4" Type="http://schemas.openxmlformats.org/officeDocument/2006/relationships/image" Target="../media/image86.png"/><Relationship Id="rId9" Type="http://schemas.openxmlformats.org/officeDocument/2006/relationships/image" Target="../media/image95.png"/><Relationship Id="rId5" Type="http://schemas.openxmlformats.org/officeDocument/2006/relationships/image" Target="../media/image85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90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9.png"/><Relationship Id="rId3" Type="http://schemas.openxmlformats.org/officeDocument/2006/relationships/image" Target="../media/image91.png"/><Relationship Id="rId4" Type="http://schemas.openxmlformats.org/officeDocument/2006/relationships/image" Target="../media/image96.png"/><Relationship Id="rId9" Type="http://schemas.openxmlformats.org/officeDocument/2006/relationships/image" Target="../media/image99.png"/><Relationship Id="rId5" Type="http://schemas.openxmlformats.org/officeDocument/2006/relationships/image" Target="../media/image93.png"/><Relationship Id="rId6" Type="http://schemas.openxmlformats.org/officeDocument/2006/relationships/image" Target="../media/image97.png"/><Relationship Id="rId7" Type="http://schemas.openxmlformats.org/officeDocument/2006/relationships/image" Target="../media/image92.png"/><Relationship Id="rId8" Type="http://schemas.openxmlformats.org/officeDocument/2006/relationships/image" Target="../media/image9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1.png"/><Relationship Id="rId3" Type="http://schemas.openxmlformats.org/officeDocument/2006/relationships/image" Target="../media/image10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7.png"/><Relationship Id="rId3" Type="http://schemas.openxmlformats.org/officeDocument/2006/relationships/image" Target="../media/image100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6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2.png"/><Relationship Id="rId3" Type="http://schemas.openxmlformats.org/officeDocument/2006/relationships/image" Target="../media/image117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192.168.1.105/company_folders/secret" TargetMode="External"/><Relationship Id="rId4" Type="http://schemas.openxmlformats.org/officeDocument/2006/relationships/image" Target="../media/image10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8.png"/><Relationship Id="rId4" Type="http://schemas.openxmlformats.org/officeDocument/2006/relationships/image" Target="../media/image10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5.jpg"/><Relationship Id="rId4" Type="http://schemas.openxmlformats.org/officeDocument/2006/relationships/image" Target="../media/image11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5.jpg"/><Relationship Id="rId4" Type="http://schemas.openxmlformats.org/officeDocument/2006/relationships/image" Target="../media/image11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3.png"/><Relationship Id="rId4" Type="http://schemas.openxmlformats.org/officeDocument/2006/relationships/image" Target="../media/image121.jpg"/><Relationship Id="rId5" Type="http://schemas.openxmlformats.org/officeDocument/2006/relationships/image" Target="../media/image1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3.png"/><Relationship Id="rId4" Type="http://schemas.openxmlformats.org/officeDocument/2006/relationships/image" Target="../media/image11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SSH port 80 open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</p:txBody>
      </p:sp>
      <p:pic>
        <p:nvPicPr>
          <p:cNvPr id="1120" name="Google Shape;112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8300" y="686125"/>
            <a:ext cx="5114925" cy="39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Sensitive/unprotected information 1 &amp; 2 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1126" name="Google Shape;1126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64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64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Manually entering the address </a:t>
            </a: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http://192.168.1.105/company_folders/secret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_folder prompted for a password entry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9" name="Google Shape;1129;p64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0" name="Google Shape;1130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1" name="Google Shape;1131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2" name="Google Shape;1132;p64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3" name="Google Shape;1133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4" name="Google Shape;1134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5" name="Google Shape;1135;p64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64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From here i was able to inquire that the password needed was Ashton’s password and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that Ashton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was a user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that i could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target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7" name="Google Shape;1137;p64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38" name="Google Shape;1138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9" name="Google Shape;1139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0" name="Google Shape;1140;p64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64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Screenshot: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2" name="Google Shape;114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7250" y="2479826"/>
            <a:ext cx="4095425" cy="202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 mitigation on Brute force attacks</a:t>
            </a:r>
            <a:endParaRPr sz="3600"/>
          </a:p>
        </p:txBody>
      </p:sp>
      <p:sp>
        <p:nvSpPr>
          <p:cNvPr id="1148" name="Google Shape;1148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65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65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 decided to try and crack the password with a basic cracking program through my kali machine via port 80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51" name="Google Shape;1151;p65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52" name="Google Shape;1152;p6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3" name="Google Shape;1153;p6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4" name="Google Shape;1154;p65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55" name="Google Shape;1155;p6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6" name="Google Shape;1156;p6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7" name="Google Shape;1157;p65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65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Using Hydra to crack the password for Ashton I was able to access the Secret_folder	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directory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59" name="Google Shape;1159;p65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60" name="Google Shape;1160;p6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1" name="Google Shape;1161;p6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2" name="Google Shape;1162;p65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65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4" name="Google Shape;11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300" y="2501047"/>
            <a:ext cx="4185376" cy="219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Compromised information 1 &amp; 2</a:t>
            </a:r>
            <a:endParaRPr sz="3600"/>
          </a:p>
        </p:txBody>
      </p:sp>
      <p:sp>
        <p:nvSpPr>
          <p:cNvPr id="1170" name="Google Shape;1170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66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66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Accessing the files through the hidden server directory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“/company_folders/Secret_Folder”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i found a  file titled “connect_to_corp_server”  which revealed several pieces of sensitive information, The username and hashed password for an administrator account as well as detailed instructions on how to  upload files to the server.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73" name="Google Shape;1173;p66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74" name="Google Shape;1174;p6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75" name="Google Shape;1175;p6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6" name="Google Shape;1176;p66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77" name="Google Shape;1177;p6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78" name="Google Shape;1178;p6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9" name="Google Shape;1179;p66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66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After breaking the simple MD5 hash that was Ryan’s password I was able to use this information to open a Webdav session for the victims server.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81" name="Google Shape;118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7725" y="1835238"/>
            <a:ext cx="2706000" cy="255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66"/>
          <p:cNvSpPr txBox="1"/>
          <p:nvPr/>
        </p:nvSpPr>
        <p:spPr>
          <a:xfrm>
            <a:off x="6345475" y="1362075"/>
            <a:ext cx="242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Webdav session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Compromised information 1 &amp; 2</a:t>
            </a:r>
            <a:endParaRPr sz="3600"/>
          </a:p>
        </p:txBody>
      </p:sp>
      <p:sp>
        <p:nvSpPr>
          <p:cNvPr id="1188" name="Google Shape;1188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9" name="Google Shape;118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829" y="1398779"/>
            <a:ext cx="8781200" cy="19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67"/>
          <p:cNvSpPr txBox="1"/>
          <p:nvPr/>
        </p:nvSpPr>
        <p:spPr>
          <a:xfrm>
            <a:off x="231825" y="983850"/>
            <a:ext cx="7337100" cy="369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“/company_folders/Secret_Folder/connect_to_corp_server”</a:t>
            </a:r>
            <a:endParaRPr/>
          </a:p>
        </p:txBody>
      </p:sp>
      <p:pic>
        <p:nvPicPr>
          <p:cNvPr id="1191" name="Google Shape;119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275" y="3127000"/>
            <a:ext cx="4756801" cy="16913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Google Shape;1192;p67"/>
          <p:cNvSpPr txBox="1"/>
          <p:nvPr/>
        </p:nvSpPr>
        <p:spPr>
          <a:xfrm>
            <a:off x="231825" y="2841250"/>
            <a:ext cx="47568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Ryan’s Hash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Unauthorized file upload</a:t>
            </a:r>
            <a:endParaRPr sz="3600"/>
          </a:p>
        </p:txBody>
      </p:sp>
      <p:sp>
        <p:nvSpPr>
          <p:cNvPr id="1198" name="Google Shape;1198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68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68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Using the msf5 console and msfvenom I was able to generate a malicious reverse TCP script and subsequently upload it to the server.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01" name="Google Shape;1201;p68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202" name="Google Shape;1202;p6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03" name="Google Shape;1203;p6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4" name="Google Shape;1204;p68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205" name="Google Shape;1205;p6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06" name="Google Shape;1206;p6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7" name="Google Shape;1207;p68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68"/>
          <p:cNvSpPr txBox="1"/>
          <p:nvPr/>
        </p:nvSpPr>
        <p:spPr>
          <a:xfrm>
            <a:off x="3496050" y="153037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Upon successful upload i was able to create a reverse tcp connection and gain root access to the server via ryan’s account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9" name="Google Shape;120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5400" y="1938625"/>
            <a:ext cx="2914651" cy="2978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Unauthorized file upload</a:t>
            </a:r>
            <a:endParaRPr sz="3600"/>
          </a:p>
        </p:txBody>
      </p:sp>
      <p:sp>
        <p:nvSpPr>
          <p:cNvPr id="1215" name="Google Shape;1215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6" name="Google Shape;121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150" y="1573100"/>
            <a:ext cx="2914651" cy="2978013"/>
          </a:xfrm>
          <a:prstGeom prst="rect">
            <a:avLst/>
          </a:prstGeom>
          <a:noFill/>
          <a:ln>
            <a:noFill/>
          </a:ln>
        </p:spPr>
      </p:pic>
      <p:sp>
        <p:nvSpPr>
          <p:cNvPr id="1217" name="Google Shape;1217;p69"/>
          <p:cNvSpPr txBox="1"/>
          <p:nvPr/>
        </p:nvSpPr>
        <p:spPr>
          <a:xfrm>
            <a:off x="648150" y="807375"/>
            <a:ext cx="26811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Generated </a:t>
            </a:r>
            <a:r>
              <a:rPr lang="en"/>
              <a:t>malicious</a:t>
            </a:r>
            <a:r>
              <a:rPr lang="en"/>
              <a:t> script</a:t>
            </a:r>
            <a:endParaRPr/>
          </a:p>
        </p:txBody>
      </p:sp>
      <p:pic>
        <p:nvPicPr>
          <p:cNvPr id="1218" name="Google Shape;1218;p69"/>
          <p:cNvPicPr preferRelativeResize="0"/>
          <p:nvPr/>
        </p:nvPicPr>
        <p:blipFill rotWithShape="1">
          <a:blip r:embed="rId4">
            <a:alphaModFix/>
          </a:blip>
          <a:srcRect b="0" l="9783" r="10223" t="30824"/>
          <a:stretch/>
        </p:blipFill>
        <p:spPr>
          <a:xfrm>
            <a:off x="3832550" y="1832700"/>
            <a:ext cx="3916474" cy="210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Unauthorized file upload</a:t>
            </a:r>
            <a:endParaRPr sz="3600"/>
          </a:p>
        </p:txBody>
      </p:sp>
      <p:sp>
        <p:nvSpPr>
          <p:cNvPr id="1224" name="Google Shape;1224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5" name="Google Shape;122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1207575"/>
            <a:ext cx="4764325" cy="3638076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70"/>
          <p:cNvSpPr txBox="1"/>
          <p:nvPr/>
        </p:nvSpPr>
        <p:spPr>
          <a:xfrm>
            <a:off x="369950" y="807375"/>
            <a:ext cx="42273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Webdav File Upload</a:t>
            </a:r>
            <a:endParaRPr/>
          </a:p>
        </p:txBody>
      </p:sp>
      <p:pic>
        <p:nvPicPr>
          <p:cNvPr id="1227" name="Google Shape;122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1050" y="2233675"/>
            <a:ext cx="3704925" cy="2619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2" name="Google Shape;1232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Google Shape;1233;p71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34" name="Google Shape;1234;p7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240" name="Google Shape;1240;p72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41" name="Google Shape;1241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72"/>
          <p:cNvSpPr/>
          <p:nvPr/>
        </p:nvSpPr>
        <p:spPr>
          <a:xfrm>
            <a:off x="367350" y="1533125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3" name="Google Shape;1243;p72"/>
          <p:cNvSpPr txBox="1"/>
          <p:nvPr>
            <p:ph idx="1" type="subTitle"/>
          </p:nvPr>
        </p:nvSpPr>
        <p:spPr>
          <a:xfrm>
            <a:off x="1071350" y="630050"/>
            <a:ext cx="75177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port scan occur? The port scan started on </a:t>
            </a:r>
            <a:r>
              <a:rPr lang="en" sz="1200">
                <a:solidFill>
                  <a:srgbClr val="343741"/>
                </a:solidFill>
                <a:highlight>
                  <a:srgbClr val="FFFFFF"/>
                </a:highlight>
              </a:rPr>
              <a:t>Jul 17, 2021 @ 18:52:00.012</a:t>
            </a:r>
            <a:endParaRPr sz="15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packets were sent, and from which IP? 3 packets were initially sent from the source IP 192.168.1.90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are a few indications that this is the port scan 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The first indication was that there were an excessive amount of hits in a short amount of time. </a:t>
            </a:r>
            <a:endParaRPr sz="1200"/>
          </a:p>
        </p:txBody>
      </p:sp>
      <p:pic>
        <p:nvPicPr>
          <p:cNvPr id="1244" name="Google Shape;124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625" y="835150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Google Shape;124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825" y="2219649"/>
            <a:ext cx="2316725" cy="26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6" name="Google Shape;1246;p72"/>
          <p:cNvSpPr txBox="1"/>
          <p:nvPr/>
        </p:nvSpPr>
        <p:spPr>
          <a:xfrm>
            <a:off x="582488" y="2219650"/>
            <a:ext cx="2399400" cy="5079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We can see here that the most </a:t>
            </a:r>
            <a:r>
              <a:rPr lang="en" sz="700"/>
              <a:t>amount</a:t>
            </a:r>
            <a:r>
              <a:rPr lang="en" sz="700"/>
              <a:t> of hits to the site aside from an internal network and the host network was our attacker IP address</a:t>
            </a:r>
            <a:endParaRPr sz="700"/>
          </a:p>
        </p:txBody>
      </p:sp>
      <p:sp>
        <p:nvSpPr>
          <p:cNvPr id="1247" name="Google Shape;1247;p72"/>
          <p:cNvSpPr txBox="1"/>
          <p:nvPr/>
        </p:nvSpPr>
        <p:spPr>
          <a:xfrm>
            <a:off x="3214750" y="2457675"/>
            <a:ext cx="5499300" cy="323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Looking</a:t>
            </a:r>
            <a:r>
              <a:rPr lang="en" sz="900"/>
              <a:t> at a </a:t>
            </a:r>
            <a:r>
              <a:rPr lang="en" sz="900"/>
              <a:t>short</a:t>
            </a:r>
            <a:r>
              <a:rPr lang="en" sz="900"/>
              <a:t> section of the hits from that source ip shows a </a:t>
            </a:r>
            <a:r>
              <a:rPr lang="en" sz="900"/>
              <a:t>consistent</a:t>
            </a:r>
            <a:r>
              <a:rPr lang="en" sz="900"/>
              <a:t> </a:t>
            </a:r>
            <a:r>
              <a:rPr lang="en" sz="900"/>
              <a:t>amount</a:t>
            </a:r>
            <a:r>
              <a:rPr lang="en" sz="900"/>
              <a:t> of hits in short time</a:t>
            </a:r>
            <a:endParaRPr sz="900"/>
          </a:p>
        </p:txBody>
      </p:sp>
      <p:pic>
        <p:nvPicPr>
          <p:cNvPr id="1248" name="Google Shape;1248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0549" y="2897708"/>
            <a:ext cx="5773500" cy="1812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254" name="Google Shape;1254;p73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55" name="Google Shape;1255;p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73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7" name="Google Shape;1257;p73"/>
          <p:cNvSpPr txBox="1"/>
          <p:nvPr>
            <p:ph idx="1" type="subTitle"/>
          </p:nvPr>
        </p:nvSpPr>
        <p:spPr>
          <a:xfrm>
            <a:off x="864675" y="533700"/>
            <a:ext cx="7517700" cy="6810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167640" lvl="0" marL="320040" rtl="0" algn="l"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are a few indications that this is the port scan 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Looking further into the hits shows that a large number of ports were </a:t>
            </a:r>
            <a:r>
              <a:rPr lang="en" sz="1200"/>
              <a:t>targeted</a:t>
            </a:r>
            <a:r>
              <a:rPr lang="en" sz="1200"/>
              <a:t> </a:t>
            </a:r>
            <a:endParaRPr sz="1200"/>
          </a:p>
        </p:txBody>
      </p:sp>
      <p:pic>
        <p:nvPicPr>
          <p:cNvPr id="1258" name="Google Shape;125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625" y="835150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9" name="Google Shape;1259;p73"/>
          <p:cNvPicPr preferRelativeResize="0"/>
          <p:nvPr/>
        </p:nvPicPr>
        <p:blipFill rotWithShape="1">
          <a:blip r:embed="rId4">
            <a:alphaModFix/>
          </a:blip>
          <a:srcRect b="5004" l="25840" r="4734" t="25202"/>
          <a:stretch/>
        </p:blipFill>
        <p:spPr>
          <a:xfrm>
            <a:off x="1679450" y="1382700"/>
            <a:ext cx="6012356" cy="336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65" name="Google Shape;1265;p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74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7" name="Google Shape;1267;p74"/>
          <p:cNvSpPr txBox="1"/>
          <p:nvPr>
            <p:ph idx="1" type="subTitle"/>
          </p:nvPr>
        </p:nvSpPr>
        <p:spPr>
          <a:xfrm>
            <a:off x="367350" y="7548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request occur?</a:t>
            </a:r>
            <a:r>
              <a:rPr lang="en" sz="900">
                <a:solidFill>
                  <a:srgbClr val="34374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Jul 17, 2021 @ 18:35:56.000</a:t>
            </a:r>
            <a:endParaRPr sz="900">
              <a:solidFill>
                <a:srgbClr val="34374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 How many requests were made? 32,627</a:t>
            </a:r>
            <a:endParaRPr sz="1200"/>
          </a:p>
        </p:txBody>
      </p:sp>
      <p:pic>
        <p:nvPicPr>
          <p:cNvPr id="1268" name="Google Shape;126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35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74" name="Google Shape;1274;p75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75" name="Google Shape;1275;p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75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brute force attack.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7" name="Google Shape;1277;p75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in the attack?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had been made before the attacker </a:t>
            </a:r>
            <a:br>
              <a:rPr lang="en" sz="1200"/>
            </a:br>
            <a:r>
              <a:rPr lang="en" sz="1200"/>
              <a:t>discovered the password?</a:t>
            </a:r>
            <a:endParaRPr sz="1200"/>
          </a:p>
        </p:txBody>
      </p:sp>
      <p:pic>
        <p:nvPicPr>
          <p:cNvPr id="1278" name="Google Shape;127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84" name="Google Shape;1284;p76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85" name="Google Shape;1285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76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Add a screenshot of Kibana logs depicting the WebDAV connection.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7" name="Google Shape;1287;p76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to this directory?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</a:t>
            </a:r>
            <a:endParaRPr sz="1200"/>
          </a:p>
        </p:txBody>
      </p:sp>
      <p:pic>
        <p:nvPicPr>
          <p:cNvPr id="1288" name="Google Shape;128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3" name="Google Shape;1293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Google Shape;1294;p77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95" name="Google Shape;1295;p7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301" name="Google Shape;1301;p7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78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Most of the connections per hour were less than 1000 aside from the Nmap port scan. Set an alarm to trigger after 1000 connections per hour</a:t>
            </a:r>
            <a:endParaRPr sz="1100"/>
          </a:p>
        </p:txBody>
      </p:sp>
      <p:sp>
        <p:nvSpPr>
          <p:cNvPr id="1303" name="Google Shape;1303;p78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Configuration and patching the firewall on a regular basis to ensure as few as possible zero-day attacks as well as ensuring that the firewall stops unwanted traffic properly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Extra mitigation on port 80 and other know ports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Run a port scan regularly to determine if any ports are open or have been opened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304" name="Google Shape;130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400" y="2351831"/>
            <a:ext cx="4298399" cy="2382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310" name="Google Shape;1310;p7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79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 would set an alarm </a:t>
            </a:r>
            <a:r>
              <a:rPr lang="en" sz="1400"/>
              <a:t>every time</a:t>
            </a:r>
            <a:r>
              <a:rPr lang="en" sz="1400"/>
              <a:t> there are more than 20,000 requests made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312" name="Google Shape;1312;p79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Setting further restrictions on hidden folders.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Removing </a:t>
            </a:r>
            <a:r>
              <a:rPr lang="en" sz="1400"/>
              <a:t>references</a:t>
            </a:r>
            <a:r>
              <a:rPr lang="en" sz="1400"/>
              <a:t> in error messages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Two factor identification for access to hidden folders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313" name="Google Shape;131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75" y="2032250"/>
            <a:ext cx="4385950" cy="28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319" name="Google Shape;1319;p8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80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Any time a 401 error </a:t>
            </a:r>
            <a:r>
              <a:rPr lang="en" sz="1400"/>
              <a:t>count</a:t>
            </a:r>
            <a:r>
              <a:rPr lang="en" sz="1400"/>
              <a:t> </a:t>
            </a:r>
            <a:r>
              <a:rPr lang="en" sz="1400"/>
              <a:t>exceeds</a:t>
            </a:r>
            <a:r>
              <a:rPr lang="en" sz="1400"/>
              <a:t> 50,000 </a:t>
            </a:r>
            <a:r>
              <a:rPr lang="en" sz="1400"/>
              <a:t>requests</a:t>
            </a:r>
            <a:r>
              <a:rPr lang="en" sz="1400"/>
              <a:t> in an hour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321" name="Google Shape;1321;p80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Better password policy namely limiting the password attempts before an </a:t>
            </a:r>
            <a:r>
              <a:rPr lang="en" sz="1400"/>
              <a:t>account, I would say 5 attempts</a:t>
            </a:r>
            <a:r>
              <a:rPr lang="en" sz="1400"/>
              <a:t>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322" name="Google Shape;132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08693"/>
            <a:ext cx="9144000" cy="2634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328" name="Google Shape;1328;p8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81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Whitelist the IP of only </a:t>
            </a:r>
            <a:r>
              <a:rPr lang="en" sz="1400"/>
              <a:t>necessary</a:t>
            </a:r>
            <a:r>
              <a:rPr lang="en" sz="1400"/>
              <a:t> users, any other ip trying to </a:t>
            </a:r>
            <a:r>
              <a:rPr lang="en" sz="1400"/>
              <a:t>access</a:t>
            </a:r>
            <a:r>
              <a:rPr lang="en" sz="1400"/>
              <a:t> would </a:t>
            </a:r>
            <a:r>
              <a:rPr lang="en" sz="1400"/>
              <a:t>trigger</a:t>
            </a:r>
            <a:r>
              <a:rPr lang="en" sz="1400"/>
              <a:t> an alarm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330" name="Google Shape;1330;p8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Policy around employees sharing their passwords/access/leaving files with instruction on admin logins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331" name="Google Shape;133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725" y="2412608"/>
            <a:ext cx="9144001" cy="2491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337" name="Google Shape;1337;p8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82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339" name="Google Shape;1339;p8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3" type="subTitle"/>
          </p:nvPr>
        </p:nvSpPr>
        <p:spPr>
          <a:xfrm>
            <a:off x="7056300" y="910475"/>
            <a:ext cx="1814100" cy="38721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Address </a:t>
            </a:r>
            <a:r>
              <a:rPr lang="en" sz="900"/>
              <a:t>Range: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192.168.1.0/24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Netmask: 255.255.255.0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Gateway: 192.168.1.1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IPv4: 192.168.1.90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OS: Kali linux 2020.1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Hostname: Attack machine / Kali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IPv4: 192.168.1.105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OS: </a:t>
            </a:r>
            <a:r>
              <a:rPr lang="en" sz="900"/>
              <a:t>Apache/2.4.29 Ubuntu/ 18.04.1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Hostname: Victim Machine / Capstone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IPv4: 192.168.1.100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OS: Ubuntu 18.04.4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Hostname: ELK Server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IPv4:192.168.1.1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OS: Windows 10 Pro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Hostname: MINGW64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59" name="Google Shape;1059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0" name="Google Shape;106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325" y="953788"/>
            <a:ext cx="3760001" cy="369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7" name="Google Shape;1067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8" name="Google Shape;1068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4" name="Google Shape;1074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5" name="Google Shape;1075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6" name="Google Shape;1076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{7CE7C442-2A37-416A-9602-671A31576652}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Windows 10 Pro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Machine, used to view all other VMs as well as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running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Kibana on the ELK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ELK Server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Monitors the Capstone maching using Kibana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Victim Machine / Capstone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Victim machine, targeted by the KALI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Attack machine / Kali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2" name="Google Shape;1082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3" name="Google Shape;1083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4" name="Google Shape;1084;p60"/>
          <p:cNvGraphicFramePr/>
          <p:nvPr/>
        </p:nvGraphicFramePr>
        <p:xfrm>
          <a:off x="3907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{7CE7C442-2A37-416A-9602-671A31576652}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SSH port 80 open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Nmap reveals that port 80 is open as well as the network range and the open IP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attacker can access the server via HTTP//: in the browser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Sensitive/unprotected information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References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to a “/Secret_Folder” location in the “/company_folders” directly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attacker would see the hidden folder as an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point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No mitigation on Brute force attacks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There was no mitigation on brute force cracking for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passwords of the users of the server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attacker can use brute force attacks on a users password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Sensitive/unprotected information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Users are listed under their first name which can be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accessed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via reconnisinse through the “meet_our_team/” folder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attacker can use the information gathered to launch an attack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90" name="Google Shape;1090;p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91" name="Google Shape;1091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92" name="Google Shape;1092;p61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{7CE7C442-2A37-416A-9602-671A31576652}</a:tableStyleId>
              </a:tblPr>
              <a:tblGrid>
                <a:gridCol w="2787500"/>
                <a:gridCol w="2787500"/>
                <a:gridCol w="2787500"/>
              </a:tblGrid>
              <a:tr h="39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63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Compromised information 1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Accessing the 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“/company_folders/Secret_Folder” reveals the hidden “/connect_to_corp_server” file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Using the cracked password and username an attacker can reveal the file contents.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Compromised information 2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Revealed in the </a:t>
                      </a:r>
                      <a:r>
                        <a:rPr lang="en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“/company_folders/Secret_Folder/connect_to_corp_server” file was a hash for the Administrator user Ryan, a Md5 hash for said admin as well as instructions on how to upload files to the server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attacker can use the hash and username to gain further access into the server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Unauthorized file upload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No mitigation of files uploaded through the Webdav function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attacker can use this function to upload malicious scripts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Bonus: SSH port 80 open (again)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access the server with Admin login and password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attacker can bypass uploading a reverse TCP script by accessing the server directly via SSH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SSH port 80 open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</p:txBody>
      </p:sp>
      <p:sp>
        <p:nvSpPr>
          <p:cNvPr id="1098" name="Google Shape;1098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0" name="Google Shape;1100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01" name="Google Shape;1101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2" name="Google Shape;1102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3" name="Google Shape;1103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04" name="Google Shape;1104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5" name="Google Shape;1105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6" name="Google Shape;1106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 am able to access the server directory, revealing that there is no Index.php. I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browse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around and gain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reconnaissance about users and stumbble upon references to a “Secret_folder”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8" name="Google Shape;1108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9" name="Google Shape;1109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0" name="Google Shape;1110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1" name="Google Shape;1111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62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3" name="Google Shape;1113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Using Nmap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revealed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the network map and shows the open port 80 in the ip 192.168.1.105. Using a browser i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accessed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the server via HTTP//:192.168.1.105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4" name="Google Shape;111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8662" y="1592288"/>
            <a:ext cx="2856528" cy="31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